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7"/>
  </p:notesMasterIdLst>
  <p:sldIdLst>
    <p:sldId id="256" r:id="rId2"/>
    <p:sldId id="264" r:id="rId3"/>
    <p:sldId id="282" r:id="rId4"/>
    <p:sldId id="260" r:id="rId5"/>
    <p:sldId id="267" r:id="rId6"/>
    <p:sldId id="269" r:id="rId7"/>
    <p:sldId id="258" r:id="rId8"/>
    <p:sldId id="276" r:id="rId9"/>
    <p:sldId id="275" r:id="rId10"/>
    <p:sldId id="262" r:id="rId11"/>
    <p:sldId id="271" r:id="rId12"/>
    <p:sldId id="272" r:id="rId13"/>
    <p:sldId id="263" r:id="rId14"/>
    <p:sldId id="265" r:id="rId15"/>
    <p:sldId id="270" r:id="rId16"/>
    <p:sldId id="261" r:id="rId17"/>
    <p:sldId id="273" r:id="rId18"/>
    <p:sldId id="278" r:id="rId19"/>
    <p:sldId id="259" r:id="rId20"/>
    <p:sldId id="274" r:id="rId21"/>
    <p:sldId id="257" r:id="rId22"/>
    <p:sldId id="266" r:id="rId23"/>
    <p:sldId id="277" r:id="rId24"/>
    <p:sldId id="281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78"/>
  </p:normalViewPr>
  <p:slideViewPr>
    <p:cSldViewPr snapToGrid="0" snapToObjects="1">
      <p:cViewPr varScale="1">
        <p:scale>
          <a:sx n="77" d="100"/>
          <a:sy n="77" d="100"/>
        </p:scale>
        <p:origin x="88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16ACD-9766-2443-B491-FA2D5085D16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7483E-6AA6-3A44-A76E-A6024CE7F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6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cluster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clustering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Clustering 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Cluster_analysis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6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/wiki/Self-</a:t>
            </a:r>
            <a:r>
              <a:rPr lang="en-US" dirty="0" err="1"/>
              <a:t>organizing_map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GdZckTLNqsY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=H9H6s-x-0YE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0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/wiki/K-</a:t>
            </a:r>
            <a:r>
              <a:rPr lang="en-US" dirty="0" err="1"/>
              <a:t>means_clustering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6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20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/wiki/Expectation%E2%80%93maximization_algorithm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21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math.stackexchange.com</a:t>
            </a:r>
            <a:r>
              <a:rPr lang="en-US" dirty="0"/>
              <a:t>/questions/25111/how-does-expectation-maximization-work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https://en.wikipedia.org/wiki/Spectral_clustering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/pdf/0711.0189.pdf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0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/wiki/DBSCAN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02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https://en.wikipedia.org/wiki/Hierarchical_clustering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0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Conditional_random_field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7483E-6AA6-3A44-A76E-A6024CE7FB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FCF6C-38A4-42C3-927A-35869111BB12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8D23C-07C7-4352-94DD-16750A77CA54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3649-7DE5-46A2-B403-710A1600CCBC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73EB-26AC-4AA7-81EE-2A76483EE3EE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324BBC8-AE30-4BC4-81D5-BB135C4A42B8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RohithKumar Nagulapati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99BF-52B8-4AD1-81A5-30CF3094B528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26B7-39CB-42E1-A1E5-98BCED4BD6DB}" type="datetime1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34D2-2DE9-46C1-9DC2-6542A0BDF8BE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B885-A1C3-40ED-8345-9573AF1F0105}" type="datetime1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DC4E-28E8-487E-B69E-AF4B3AC6B55A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7FE1-AC92-4CDE-8BDF-D083725FC457}" type="datetime1">
              <a:rPr lang="en-US" smtClean="0"/>
              <a:t>3/11/2019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F3AEFC7-1217-485B-8564-6664FD11F0D5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RohithKumar Nagulapati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ustering.html" TargetMode="External"/><Relationship Id="rId2" Type="http://schemas.openxmlformats.org/officeDocument/2006/relationships/hyperlink" Target="https://en.wikipedia.org/wiki/Category:Cluster_analysis_algorithm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Clustering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3BFEC-F335-46B1-AD10-A3432652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E6A8-0AE2-4F43-9DCD-F1A71EDD3CA3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EE235-C6B8-4E73-971F-24CFD279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7870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190" y="3423830"/>
            <a:ext cx="3112996" cy="26051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189" y="763630"/>
            <a:ext cx="3112997" cy="2358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00" y="142874"/>
            <a:ext cx="10935186" cy="742951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4000" y="885825"/>
                <a:ext cx="7495874" cy="580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an enumerated set of data points, the similarity matrix may be defined as a A( i, j)=d 	</a:t>
                </a:r>
              </a:p>
              <a:p>
                <a:pPr marL="274320" lvl="1" indent="0">
                  <a:buNone/>
                </a:pPr>
                <a:r>
                  <a:rPr lang="en-US" dirty="0"/>
                  <a:t>	where d represents a similarity measurement between data points with indices.</a:t>
                </a:r>
              </a:p>
              <a:p>
                <a:r>
                  <a:rPr lang="en-US" dirty="0"/>
                  <a:t>Spectral clustering approach uses standard clustering method on relevant eigenvectors of a Laplacian matrix of A</a:t>
                </a:r>
              </a:p>
              <a:p>
                <a:r>
                  <a:rPr lang="en-US" dirty="0"/>
                  <a:t>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𝑤𝑖𝑗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   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𝑤𝑒𝑖𝑔h𝑡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𝑡h𝑒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𝑒𝑑𝑔𝑒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0     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𝑛𝑜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𝑒𝑑𝑔𝑒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𝑏𝑒𝑡𝑤𝑤𝑒𝑛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Laplacian Matrix</a:t>
                </a:r>
              </a:p>
              <a:p>
                <a:pPr lvl="1"/>
                <a:r>
                  <a:rPr lang="en-US" dirty="0"/>
                  <a:t>L= D-A</a:t>
                </a:r>
              </a:p>
              <a:p>
                <a:pPr lvl="1"/>
                <a:r>
                  <a:rPr lang="en-US" dirty="0"/>
                  <a:t>Where D is the distance diagonal Matrix of degrees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𝑑𝑖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                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𝑤𝑖𝑗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𝑎𝑛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𝑒𝑑𝑔𝑒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𝑛𝑜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𝑒𝑑𝑔𝑒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𝑏𝑒𝑡𝑤𝑒𝑒𝑛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di=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/>
                  <a:t> wij where j from 1 to 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4000" y="885825"/>
                <a:ext cx="7495874" cy="5800725"/>
              </a:xfrm>
              <a:blipFill rotWithShape="0">
                <a:blip r:embed="rId5"/>
                <a:stretch>
                  <a:fillRect l="-325" t="-1050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A2436-F29E-4F15-9A05-508DF342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A2D0E-B586-4111-8A6A-46557DCFE7C8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A186A-7B33-4100-889B-91046DC2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28213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01256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7" name="그림 14" descr="addin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1069848" y="1543050"/>
            <a:ext cx="10058400" cy="430495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9635A-4034-4703-84D4-CAD1C755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0AE2-CFFA-4549-AB18-F76C0B530304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84221-762A-44F4-8A15-331F99B8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68846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6968"/>
          </a:xfrm>
        </p:spPr>
        <p:txBody>
          <a:bodyPr/>
          <a:lstStyle/>
          <a:p>
            <a:r>
              <a:rPr lang="en-US"/>
              <a:t>Advantages AND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00150"/>
            <a:ext cx="10058400" cy="4972050"/>
          </a:xfrm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Advantages:</a:t>
            </a:r>
          </a:p>
          <a:p>
            <a:r>
              <a:rPr lang="en-US" dirty="0">
                <a:solidFill>
                  <a:srgbClr val="00B050"/>
                </a:solidFill>
              </a:rPr>
              <a:t>Makes no assumption on shape of clusters(can be a spiral)</a:t>
            </a:r>
          </a:p>
          <a:p>
            <a:r>
              <a:rPr lang="en-US" dirty="0">
                <a:solidFill>
                  <a:srgbClr val="00B050"/>
                </a:solidFill>
              </a:rPr>
              <a:t>No iterative approach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5535-738B-4004-AF2F-02EE48CE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0FF9-995D-4DB2-BA49-D67385B74B52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87DF6-E486-45DF-B66B-F19C181B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21520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" r="2" b="12486"/>
          <a:stretch/>
        </p:blipFill>
        <p:spPr>
          <a:xfrm>
            <a:off x="6361113" y="2193036"/>
            <a:ext cx="4773168" cy="3980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DENSITY BASED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 Given a set of points in some space, </a:t>
            </a:r>
          </a:p>
          <a:p>
            <a:pPr algn="just">
              <a:buFont typeface="Wingdings" charset="2"/>
              <a:buChar char="Ø"/>
            </a:pPr>
            <a:r>
              <a:rPr lang="en-US" dirty="0"/>
              <a:t>It groups together points that are closely packed together (points with many nearby neighbors)</a:t>
            </a:r>
          </a:p>
          <a:p>
            <a:pPr algn="just">
              <a:buFont typeface="Wingdings" charset="2"/>
              <a:buChar char="Ø"/>
            </a:pPr>
            <a:r>
              <a:rPr lang="en-US" dirty="0"/>
              <a:t>Marks points as outliers points that lie alone in low-density regions (whose nearest neighbors are too far away)</a:t>
            </a:r>
            <a:endParaRPr lang="en-US" altLang="en-US" dirty="0"/>
          </a:p>
          <a:p>
            <a:pPr marL="0" indent="0" algn="just">
              <a:buNone/>
            </a:pPr>
            <a:r>
              <a:rPr lang="en-US" altLang="en-US" dirty="0"/>
              <a:t>Here the cluster is defined as a connected dense component which can grow in any direction that density leads</a:t>
            </a:r>
          </a:p>
          <a:p>
            <a:pPr algn="just">
              <a:buFont typeface="Wingdings" charset="2"/>
              <a:buChar char="Ø"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326FA-D9DA-4ACD-80C0-46B42E74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BCCE6-F758-42AF-9868-D38179159B64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41BDB-4580-4E50-86B2-E55B7ECF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94936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53668"/>
          </a:xfrm>
        </p:spPr>
        <p:txBody>
          <a:bodyPr/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5000"/>
            <a:ext cx="1005840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DBSCAN algorithm can be abstracted into the following steps: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ε (eps) neighbors of every point, and identify the core points with more than minPts neighbors.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 connected components of </a:t>
            </a:r>
            <a:r>
              <a:rPr lang="en-US" i="1" dirty="0"/>
              <a:t>core</a:t>
            </a:r>
            <a:r>
              <a:rPr lang="en-US" dirty="0"/>
              <a:t> points on the neighbor graph, ignoring all non-core points.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Assign each non-core point to a nearby clusters at at most distance ε (eps), otherwise assign it to noise.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73CB4-9F83-40E7-AFBC-D2D07E242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0859-23EE-45E6-9484-EE2A484D6D2A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CDD5-E9F8-4A9C-A556-8A3FFC02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79237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29806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14438"/>
            <a:ext cx="10058400" cy="4957762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Advantages</a:t>
            </a:r>
          </a:p>
          <a:p>
            <a:r>
              <a:rPr lang="en-US" dirty="0">
                <a:solidFill>
                  <a:srgbClr val="00B050"/>
                </a:solidFill>
              </a:rPr>
              <a:t>It does not require one to specify the number of clusters(k)</a:t>
            </a:r>
          </a:p>
          <a:p>
            <a:r>
              <a:rPr lang="en-US" dirty="0">
                <a:solidFill>
                  <a:srgbClr val="00B050"/>
                </a:solidFill>
              </a:rPr>
              <a:t>It can find arbitrarily shaped clusters</a:t>
            </a:r>
          </a:p>
          <a:p>
            <a:r>
              <a:rPr lang="en-US" dirty="0">
                <a:solidFill>
                  <a:srgbClr val="00B050"/>
                </a:solidFill>
              </a:rPr>
              <a:t>It has a notion of noise, and is robust to outliers</a:t>
            </a:r>
            <a:endParaRPr lang="en-US" b="1" u="sng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Disadvantages</a:t>
            </a:r>
          </a:p>
          <a:p>
            <a:r>
              <a:rPr lang="en-US" dirty="0">
                <a:solidFill>
                  <a:srgbClr val="FF0000"/>
                </a:solidFill>
              </a:rPr>
              <a:t>DBSCAN is not entirely deterministic</a:t>
            </a:r>
          </a:p>
          <a:p>
            <a:r>
              <a:rPr lang="en-US" dirty="0">
                <a:solidFill>
                  <a:srgbClr val="FF0000"/>
                </a:solidFill>
              </a:rPr>
              <a:t>The quality of DBSCAN depends on the distance measure used in the function region Query(P, ε). The most common distance metric used is Euclidean distance</a:t>
            </a:r>
          </a:p>
          <a:p>
            <a:r>
              <a:rPr lang="en-US" dirty="0">
                <a:solidFill>
                  <a:srgbClr val="FF0000"/>
                </a:solidFill>
              </a:rPr>
              <a:t>DBSCAN cannot cluster data sets well with large differences in densities.</a:t>
            </a:r>
          </a:p>
          <a:p>
            <a:r>
              <a:rPr lang="en-US" dirty="0">
                <a:solidFill>
                  <a:srgbClr val="FF0000"/>
                </a:solidFill>
              </a:rPr>
              <a:t>If the data and scale are not well understood, choosing a meaningful distance threshold ε can be difficult</a:t>
            </a:r>
          </a:p>
          <a:p>
            <a:endParaRPr lang="en-US" b="1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50A0-133B-4E1E-8E12-AD49EFBA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90D-35FB-46E2-99CE-7003B1704AF5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93F64-86FF-4901-8F2B-218A14C2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21419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85763"/>
            <a:ext cx="10058400" cy="7572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HIERARCHICAL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1143000"/>
            <a:ext cx="10403015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Hierarchical clustering</a:t>
            </a:r>
            <a:r>
              <a:rPr lang="en-US" dirty="0"/>
              <a:t> is a method of cluster analysis which</a:t>
            </a:r>
          </a:p>
          <a:p>
            <a:pPr marL="0" indent="0">
              <a:buNone/>
            </a:pPr>
            <a:r>
              <a:rPr lang="en-US" dirty="0"/>
              <a:t>seeks to build a hierarchy of clusters. </a:t>
            </a:r>
          </a:p>
          <a:p>
            <a:pPr marL="0" indent="0">
              <a:buNone/>
            </a:pPr>
            <a:r>
              <a:rPr lang="en-US" dirty="0"/>
              <a:t>Strategies for hierarchical clustering generally fall into two types</a:t>
            </a:r>
            <a:endParaRPr lang="en-US" b="1" dirty="0"/>
          </a:p>
          <a:p>
            <a:r>
              <a:rPr lang="en-US" b="1" dirty="0"/>
              <a:t>Agglomerative</a:t>
            </a:r>
            <a:r>
              <a:rPr lang="en-US" dirty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This is a "bottom up" approach: each observation starts in its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own cluster, and pairs of clusters are merged as one moves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up the hierarchy.</a:t>
            </a:r>
          </a:p>
          <a:p>
            <a:r>
              <a:rPr lang="en-US" b="1" dirty="0"/>
              <a:t>Divisive</a:t>
            </a:r>
            <a:r>
              <a:rPr lang="en-US" dirty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This is a "top down" approach: all observations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start in one cluster, and splits are performed recursively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as one moves down the hierarchy.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1" y="1271587"/>
            <a:ext cx="2787652" cy="4300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36366" y="5658920"/>
            <a:ext cx="289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Agglomerative clustering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C80DD9-D2AC-4DE4-BCB0-CD8BD307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B179-61FA-4EF9-97C6-817D142E2F58}" type="datetime1">
              <a:rPr lang="en-US" smtClean="0"/>
              <a:t>3/11/2019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B67EBF-9B17-4CBC-9B44-4D05FB7B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57531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15506"/>
          </a:xfrm>
        </p:spPr>
        <p:txBody>
          <a:bodyPr>
            <a:normAutofit fontScale="90000"/>
          </a:bodyPr>
          <a:lstStyle/>
          <a:p>
            <a:r>
              <a:rPr lang="en-US" dirty="0"/>
              <a:t>AGGLOMERATIVE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00138"/>
            <a:ext cx="10058400" cy="50720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following algorithm is an agglomerative scheme that erases rows and columns in a proximity matrix as old clusters are merged into new ones.</a:t>
            </a:r>
          </a:p>
          <a:p>
            <a:pPr marL="0" indent="0">
              <a:buNone/>
            </a:pPr>
            <a:r>
              <a:rPr lang="en-US" dirty="0"/>
              <a:t>The algorithm is composed of the following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Begin with the disjoint clustering having level </a:t>
            </a:r>
            <a:r>
              <a:rPr lang="en-US" i="1" dirty="0"/>
              <a:t>L</a:t>
            </a:r>
            <a:r>
              <a:rPr lang="en-US" dirty="0"/>
              <a:t>(0) = 0 and sequence number m = 0.s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most similar pair of clusters in the current clustering, say pair (r), (s), according to </a:t>
            </a:r>
            <a:r>
              <a:rPr lang="en-US" i="1" dirty="0"/>
              <a:t>d</a:t>
            </a:r>
            <a:r>
              <a:rPr lang="en-US" dirty="0"/>
              <a:t>[(</a:t>
            </a:r>
            <a:r>
              <a:rPr lang="en-US" i="1" dirty="0"/>
              <a:t>r</a:t>
            </a:r>
            <a:r>
              <a:rPr lang="en-US" dirty="0"/>
              <a:t>),(</a:t>
            </a:r>
            <a:r>
              <a:rPr lang="en-US" i="1" dirty="0"/>
              <a:t>s</a:t>
            </a:r>
            <a:r>
              <a:rPr lang="en-US" dirty="0"/>
              <a:t>)] = min </a:t>
            </a:r>
            <a:r>
              <a:rPr lang="en-US" i="1" dirty="0"/>
              <a:t>d</a:t>
            </a:r>
            <a:r>
              <a:rPr lang="en-US" dirty="0"/>
              <a:t>[(</a:t>
            </a:r>
            <a:r>
              <a:rPr lang="en-US" i="1" dirty="0"/>
              <a:t>i</a:t>
            </a:r>
            <a:r>
              <a:rPr lang="en-US" dirty="0"/>
              <a:t>),(</a:t>
            </a:r>
            <a:r>
              <a:rPr lang="en-US" i="1" dirty="0"/>
              <a:t>j</a:t>
            </a:r>
            <a:r>
              <a:rPr lang="en-US" dirty="0"/>
              <a:t>)] where the minimum is over all pairs of clusters in the current clustering.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Increment the sequence number: </a:t>
            </a:r>
            <a:r>
              <a:rPr lang="en-US" i="1" dirty="0"/>
              <a:t>m</a:t>
            </a:r>
            <a:r>
              <a:rPr lang="en-US" dirty="0"/>
              <a:t> = </a:t>
            </a:r>
            <a:r>
              <a:rPr lang="en-US" i="1" dirty="0"/>
              <a:t>m</a:t>
            </a:r>
            <a:r>
              <a:rPr lang="en-US" dirty="0"/>
              <a:t> + 1. Merge clusters (</a:t>
            </a:r>
            <a:r>
              <a:rPr lang="en-US" i="1" dirty="0"/>
              <a:t>r</a:t>
            </a:r>
            <a:r>
              <a:rPr lang="en-US" dirty="0"/>
              <a:t>) and (</a:t>
            </a:r>
            <a:r>
              <a:rPr lang="en-US" i="1" dirty="0"/>
              <a:t>s</a:t>
            </a:r>
            <a:r>
              <a:rPr lang="en-US" dirty="0"/>
              <a:t>) into a single cluster to form the next clustering </a:t>
            </a:r>
            <a:r>
              <a:rPr lang="en-US" i="1" dirty="0"/>
              <a:t>m</a:t>
            </a:r>
            <a:r>
              <a:rPr lang="en-US" dirty="0"/>
              <a:t>. Set the level of this clustering to </a:t>
            </a:r>
            <a:r>
              <a:rPr lang="en-US" i="1" dirty="0"/>
              <a:t>L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) = </a:t>
            </a:r>
            <a:r>
              <a:rPr lang="en-US" i="1" dirty="0"/>
              <a:t>d</a:t>
            </a:r>
            <a:r>
              <a:rPr lang="en-US" dirty="0"/>
              <a:t>[(</a:t>
            </a:r>
            <a:r>
              <a:rPr lang="en-US" i="1" dirty="0"/>
              <a:t>r</a:t>
            </a:r>
            <a:r>
              <a:rPr lang="en-US" dirty="0"/>
              <a:t>),(</a:t>
            </a:r>
            <a:r>
              <a:rPr lang="en-US" i="1" dirty="0"/>
              <a:t>s</a:t>
            </a:r>
            <a:r>
              <a:rPr lang="en-US" dirty="0"/>
              <a:t>)]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Update the proximity matrix, </a:t>
            </a:r>
            <a:r>
              <a:rPr lang="en-US" i="1" dirty="0"/>
              <a:t>D</a:t>
            </a:r>
            <a:r>
              <a:rPr lang="en-US" dirty="0"/>
              <a:t>, by deleting the rows and columns corresponding to clusters (</a:t>
            </a:r>
            <a:r>
              <a:rPr lang="en-US" i="1" dirty="0"/>
              <a:t>r</a:t>
            </a:r>
            <a:r>
              <a:rPr lang="en-US" dirty="0"/>
              <a:t>) and (</a:t>
            </a:r>
            <a:r>
              <a:rPr lang="en-US" i="1" dirty="0"/>
              <a:t>s</a:t>
            </a:r>
            <a:r>
              <a:rPr lang="en-US" dirty="0"/>
              <a:t>) and adding a row and column corresponding to the newly formed cluster. The proximity between the new cluster, denoted (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dirty="0"/>
              <a:t>) and old cluster (</a:t>
            </a:r>
            <a:r>
              <a:rPr lang="en-US" i="1" dirty="0"/>
              <a:t>k</a:t>
            </a:r>
            <a:r>
              <a:rPr lang="en-US" dirty="0"/>
              <a:t>) is defined as </a:t>
            </a:r>
            <a:r>
              <a:rPr lang="en-US" i="1" dirty="0"/>
              <a:t>d</a:t>
            </a:r>
            <a:r>
              <a:rPr lang="en-US" dirty="0"/>
              <a:t>[(</a:t>
            </a:r>
            <a:r>
              <a:rPr lang="en-US" i="1" dirty="0"/>
              <a:t>k</a:t>
            </a:r>
            <a:r>
              <a:rPr lang="en-US" dirty="0"/>
              <a:t>), (</a:t>
            </a:r>
            <a:r>
              <a:rPr lang="en-US" i="1" dirty="0"/>
              <a:t>r 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dirty="0"/>
              <a:t>)] = </a:t>
            </a:r>
            <a:r>
              <a:rPr lang="en-US" b="1" dirty="0"/>
              <a:t>min </a:t>
            </a:r>
            <a:r>
              <a:rPr lang="en-US" b="1" i="1" dirty="0"/>
              <a:t>d</a:t>
            </a:r>
            <a:r>
              <a:rPr lang="en-US" b="1" dirty="0"/>
              <a:t>[(</a:t>
            </a:r>
            <a:r>
              <a:rPr lang="en-US" b="1" i="1" dirty="0"/>
              <a:t>k</a:t>
            </a:r>
            <a:r>
              <a:rPr lang="en-US" b="1" dirty="0"/>
              <a:t>),(</a:t>
            </a:r>
            <a:r>
              <a:rPr lang="en-US" b="1" i="1" dirty="0"/>
              <a:t>r</a:t>
            </a:r>
            <a:r>
              <a:rPr lang="en-US" b="1" dirty="0"/>
              <a:t>)], </a:t>
            </a:r>
            <a:r>
              <a:rPr lang="en-US" b="1" i="1" dirty="0"/>
              <a:t>d</a:t>
            </a:r>
            <a:r>
              <a:rPr lang="en-US" b="1" dirty="0"/>
              <a:t>[(</a:t>
            </a:r>
            <a:r>
              <a:rPr lang="en-US" b="1" i="1" dirty="0"/>
              <a:t>k</a:t>
            </a:r>
            <a:r>
              <a:rPr lang="en-US" b="1" dirty="0"/>
              <a:t>),(</a:t>
            </a:r>
            <a:r>
              <a:rPr lang="en-US" b="1" i="1" dirty="0"/>
              <a:t>s</a:t>
            </a:r>
            <a:r>
              <a:rPr lang="en-US" b="1" dirty="0"/>
              <a:t>)]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all objects are in one cluster, stop. Else, go to step 2.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6FB12-E234-4B86-89E2-E2BF1EC1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7837-F64F-4FE9-B354-9BB214582120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1D7D5-B8B6-49A7-BE49-8DFA2992A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371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29806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and DISAVANATGES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14438"/>
            <a:ext cx="10058400" cy="4957762"/>
          </a:xfrm>
        </p:spPr>
        <p:txBody>
          <a:bodyPr/>
          <a:lstStyle/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Advantages</a:t>
            </a:r>
          </a:p>
          <a:p>
            <a:r>
              <a:rPr lang="en-US" dirty="0">
                <a:solidFill>
                  <a:srgbClr val="00B050"/>
                </a:solidFill>
              </a:rPr>
              <a:t>Hierarchical Clustering can give diﬀerent partitioning's depending on the level-of-resolution we are looking at</a:t>
            </a:r>
          </a:p>
          <a:p>
            <a:r>
              <a:rPr lang="en-US" dirty="0">
                <a:solidFill>
                  <a:srgbClr val="00B050"/>
                </a:solidFill>
              </a:rPr>
              <a:t>It doesn’t need the number of clusters to be speciﬁed</a:t>
            </a:r>
          </a:p>
          <a:p>
            <a:endParaRPr lang="en-US" b="1" u="sng" dirty="0"/>
          </a:p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Disadvantages</a:t>
            </a:r>
          </a:p>
          <a:p>
            <a:r>
              <a:rPr lang="en-US" dirty="0">
                <a:solidFill>
                  <a:srgbClr val="FF0000"/>
                </a:solidFill>
              </a:rPr>
              <a:t>High in time complexity</a:t>
            </a:r>
          </a:p>
          <a:p>
            <a:r>
              <a:rPr lang="en-US" dirty="0">
                <a:solidFill>
                  <a:srgbClr val="FF0000"/>
                </a:solidFill>
              </a:rPr>
              <a:t>No actual objective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97C5-78FA-46CA-92F5-000333BE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CDCF-0597-4735-B60D-6CD1BBAFEF16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31A46-61BE-40E3-BDE5-B908E2535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564770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85750"/>
            <a:ext cx="10058400" cy="7429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Conditional Random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85874"/>
            <a:ext cx="10058400" cy="4886325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This model is also referred to as a generative model. </a:t>
            </a:r>
          </a:p>
          <a:p>
            <a:r>
              <a:rPr lang="en-US" dirty="0"/>
              <a:t>The term 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y</a:t>
            </a:r>
            <a:r>
              <a:rPr lang="en-US" i="1" baseline="-25000" dirty="0"/>
              <a:t>i</a:t>
            </a:r>
            <a:r>
              <a:rPr lang="en-US" dirty="0"/>
              <a:t>∣</a:t>
            </a:r>
            <a:r>
              <a:rPr lang="en-US" i="1" dirty="0"/>
              <a:t>y</a:t>
            </a:r>
            <a:r>
              <a:rPr lang="en-US" i="1" baseline="-25000" dirty="0"/>
              <a:t>i</a:t>
            </a:r>
            <a:r>
              <a:rPr lang="en-US" baseline="-25000" dirty="0"/>
              <a:t>−1</a:t>
            </a:r>
            <a:r>
              <a:rPr lang="en-US" dirty="0"/>
              <a:t>) reflects the Markov property that the probability of a future state </a:t>
            </a:r>
            <a:r>
              <a:rPr lang="en-US" i="1" dirty="0"/>
              <a:t>y</a:t>
            </a:r>
            <a:r>
              <a:rPr lang="en-US" i="1" baseline="-25000" dirty="0"/>
              <a:t>i</a:t>
            </a:r>
            <a:r>
              <a:rPr lang="en-US" dirty="0"/>
              <a:t>, depends only on current state </a:t>
            </a:r>
            <a:r>
              <a:rPr lang="en-US" i="1" dirty="0"/>
              <a:t>y</a:t>
            </a:r>
            <a:r>
              <a:rPr lang="en-US" i="1" baseline="-25000" dirty="0"/>
              <a:t>i</a:t>
            </a:r>
            <a:r>
              <a:rPr lang="en-US" baseline="-25000" dirty="0"/>
              <a:t>−1</a:t>
            </a:r>
            <a:r>
              <a:rPr lang="en-US" dirty="0"/>
              <a:t>(given past states)</a:t>
            </a:r>
          </a:p>
          <a:p>
            <a:pPr marL="0" indent="0">
              <a:buNone/>
            </a:pPr>
            <a:r>
              <a:rPr lang="en-US" dirty="0"/>
              <a:t>while the term 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 </a:t>
            </a:r>
            <a:r>
              <a:rPr lang="en-US" dirty="0"/>
              <a:t>∣</a:t>
            </a:r>
            <a:r>
              <a:rPr lang="en-US" i="1" dirty="0"/>
              <a:t>y</a:t>
            </a:r>
            <a:r>
              <a:rPr lang="en-US" i="1" baseline="-25000" dirty="0"/>
              <a:t>i</a:t>
            </a:r>
            <a:r>
              <a:rPr lang="en-US" dirty="0"/>
              <a:t>) can be viewed as a likelihood, or observation on 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. In order to be computationally tractable, they assume that each data is generated independently by a hidden process.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Suppose:</a:t>
            </a:r>
          </a:p>
          <a:p>
            <a:pPr marL="0" indent="0">
              <a:buNone/>
            </a:pPr>
            <a:r>
              <a:rPr lang="en-US" i="1" dirty="0"/>
              <a:t>P(Voter lives in state </a:t>
            </a:r>
            <a:r>
              <a:rPr lang="en-US" i="1" dirty="0" err="1"/>
              <a:t>B|Voter</a:t>
            </a:r>
            <a:r>
              <a:rPr lang="en-US" i="1" dirty="0"/>
              <a:t> supports liberal candidate) = </a:t>
            </a:r>
          </a:p>
          <a:p>
            <a:pPr marL="0" indent="0">
              <a:buNone/>
            </a:pPr>
            <a:r>
              <a:rPr lang="en-US" i="1" dirty="0"/>
              <a:t>P(Voter supports liberal </a:t>
            </a:r>
            <a:r>
              <a:rPr lang="en-US" i="1" dirty="0" err="1"/>
              <a:t>candidate|Voter</a:t>
            </a:r>
            <a:r>
              <a:rPr lang="en-US" i="1" dirty="0"/>
              <a:t> lives in state B)P(Voter lives in state B)/ </a:t>
            </a:r>
          </a:p>
          <a:p>
            <a:pPr marL="0" indent="0">
              <a:buNone/>
            </a:pPr>
            <a:r>
              <a:rPr lang="en-US" i="1" dirty="0"/>
              <a:t>(P(Voter supports lib. </a:t>
            </a:r>
            <a:r>
              <a:rPr lang="en-US" i="1" dirty="0" err="1"/>
              <a:t>cand</a:t>
            </a:r>
            <a:r>
              <a:rPr lang="en-US" i="1" dirty="0"/>
              <a:t>.|Voter lives in state A)P(Voter lives in state A) + P(Voter supports lib. </a:t>
            </a:r>
            <a:r>
              <a:rPr lang="en-US" i="1" dirty="0" err="1"/>
              <a:t>cand</a:t>
            </a:r>
            <a:r>
              <a:rPr lang="en-US" i="1" dirty="0"/>
              <a:t>.|Voter lives in state B)P(Voter lives in state B) + P(Voter supports lib. </a:t>
            </a:r>
            <a:r>
              <a:rPr lang="en-US" i="1" dirty="0" err="1"/>
              <a:t>cand</a:t>
            </a:r>
            <a:r>
              <a:rPr lang="en-US" i="1" dirty="0"/>
              <a:t>.|Voter lives in state C)P(Voter lives in state C))</a:t>
            </a:r>
          </a:p>
          <a:p>
            <a:pPr marL="0" indent="0">
              <a:buNone/>
            </a:pPr>
            <a:r>
              <a:rPr lang="en-US" dirty="0"/>
              <a:t> = (0.60)*(0.25)/((0.50)*(0.40) + (0.60)*(0.25) + (0.35)*(0.35)) = (0.15)/(0.20 + 0.15 + 0.1225) = 0.15/0.4725 = 0.3175.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A7A6A-0A09-4943-B5D9-D5336C5A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3615-4377-44F9-8478-26A319C42CDD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59057-6357-446D-9D6D-98652974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90491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94463"/>
          </a:xfrm>
        </p:spPr>
        <p:txBody>
          <a:bodyPr/>
          <a:lstStyle/>
          <a:p>
            <a:pPr algn="ctr"/>
            <a:r>
              <a:rPr lang="en-US" dirty="0"/>
              <a:t>CLUSTERING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11" y="1565114"/>
            <a:ext cx="4621966" cy="3888191"/>
          </a:xfrm>
        </p:spPr>
      </p:pic>
      <p:sp>
        <p:nvSpPr>
          <p:cNvPr id="5" name="TextBox 4"/>
          <p:cNvSpPr txBox="1"/>
          <p:nvPr/>
        </p:nvSpPr>
        <p:spPr>
          <a:xfrm>
            <a:off x="1069848" y="1225689"/>
            <a:ext cx="63802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Ø"/>
            </a:pPr>
            <a:r>
              <a:rPr lang="en-US" dirty="0"/>
              <a:t> </a:t>
            </a:r>
            <a:r>
              <a:rPr lang="en-US" b="1" dirty="0"/>
              <a:t>Clustering</a:t>
            </a:r>
            <a:r>
              <a:rPr lang="en-US" dirty="0"/>
              <a:t> could be “the process of organizing objects into groups whose members are similar in some way”.</a:t>
            </a:r>
          </a:p>
          <a:p>
            <a:pPr marL="285750" indent="-285750" algn="just">
              <a:buFont typeface="Wingdings" charset="2"/>
              <a:buChar char="Ø"/>
            </a:pPr>
            <a:endParaRPr lang="en-US" dirty="0"/>
          </a:p>
          <a:p>
            <a:pPr marL="285750" indent="-285750" algn="just">
              <a:buFont typeface="Wingdings" charset="2"/>
              <a:buChar char="Ø"/>
            </a:pPr>
            <a:r>
              <a:rPr lang="en-US" dirty="0"/>
              <a:t>A </a:t>
            </a:r>
            <a:r>
              <a:rPr lang="en-US" b="1" dirty="0"/>
              <a:t>cluster</a:t>
            </a:r>
            <a:r>
              <a:rPr lang="en-US" dirty="0"/>
              <a:t> is therefore a collection of objects which are “similar” between them and are “dissimilar” to the objects belonging to other </a:t>
            </a:r>
            <a:r>
              <a:rPr lang="en-US" b="1" dirty="0"/>
              <a:t>clusters</a:t>
            </a:r>
            <a:endParaRPr lang="en-US" dirty="0"/>
          </a:p>
          <a:p>
            <a:pPr marL="285750" indent="-285750" algn="just">
              <a:buFont typeface="Wingdings" charset="2"/>
              <a:buChar char="Ø"/>
            </a:pPr>
            <a:endParaRPr lang="en-US" b="1" dirty="0"/>
          </a:p>
          <a:p>
            <a:pPr algn="just"/>
            <a:r>
              <a:rPr lang="en-US" b="1" u="sng" dirty="0"/>
              <a:t>Need for clustering</a:t>
            </a:r>
          </a:p>
          <a:p>
            <a:pPr marL="285750" indent="-285750" algn="just">
              <a:buFont typeface="Wingdings" charset="2"/>
              <a:buChar char="Ø"/>
            </a:pPr>
            <a:endParaRPr lang="en-US" dirty="0"/>
          </a:p>
          <a:p>
            <a:pPr marL="285750" indent="-285750" algn="just">
              <a:buFont typeface="Wingdings" charset="2"/>
              <a:buChar char="Ø"/>
            </a:pPr>
            <a:r>
              <a:rPr lang="en-US" dirty="0"/>
              <a:t>To find structure in unlabeled data. 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charset="2"/>
              <a:buChar char="Ø"/>
            </a:pPr>
            <a:r>
              <a:rPr lang="en-US" dirty="0"/>
              <a:t>To discover groups, pattern  of objects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charset="2"/>
              <a:buChar char="Ø"/>
            </a:pPr>
            <a:r>
              <a:rPr lang="en-US" dirty="0"/>
              <a:t>Explorative analysis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6465" y="5453305"/>
            <a:ext cx="3537678" cy="37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Clustered Data Points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D1A42-0815-4E2E-A411-007CE9EB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E371-222E-43E4-8AD3-195EECA4E5F7}" type="datetime1">
              <a:rPr lang="en-US" smtClean="0"/>
              <a:t>3/11/2019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12D4BC-A0C9-4504-B152-E2E10654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498420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AF35CD-DA30-4E34-B0F3-32C27766DA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C42DC-2C46-47C4-BC61-530557385D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868415"/>
            <a:ext cx="6882269" cy="3131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endParaRPr lang="en-US" sz="1200"/>
          </a:p>
          <a:p>
            <a:r>
              <a:rPr lang="en-US" sz="1200"/>
              <a:t>1. Transform each τ -time-point time series into a τ −1 dimensional feature vector. </a:t>
            </a:r>
          </a:p>
          <a:p>
            <a:r>
              <a:rPr lang="en-US" sz="1200"/>
              <a:t>2. Assign a random label to each time series to form an initial label configuration. </a:t>
            </a:r>
          </a:p>
          <a:p>
            <a:r>
              <a:rPr lang="en-US" sz="1200"/>
              <a:t>3. For each time series i </a:t>
            </a:r>
          </a:p>
          <a:p>
            <a:pPr marL="274320" lvl="1" indent="0">
              <a:buNone/>
            </a:pPr>
            <a:r>
              <a:rPr lang="en-US" sz="1200"/>
              <a:t>3.1 Form a voting pool, Ni.</a:t>
            </a:r>
          </a:p>
          <a:p>
            <a:pPr marL="274320" lvl="1" indent="0">
              <a:buNone/>
            </a:pPr>
            <a:r>
              <a:rPr lang="en-US" sz="1200"/>
              <a:t>3.2 Calculate the cost functions of the labels of the members in the voting pool. </a:t>
            </a:r>
          </a:p>
          <a:p>
            <a:pPr marL="274320" lvl="1" indent="0">
              <a:buNone/>
            </a:pPr>
            <a:r>
              <a:rPr lang="en-US" sz="1200"/>
              <a:t>3.3 Calculate the probabilities of the labels based on their cost functions. </a:t>
            </a:r>
          </a:p>
          <a:p>
            <a:pPr marL="274320" lvl="1" indent="0">
              <a:buNone/>
            </a:pPr>
            <a:r>
              <a:rPr lang="en-US" sz="1200"/>
              <a:t>3.4 Assign the label with the greatest probability yj to time series i if its current label yi is not equal to yj. </a:t>
            </a:r>
          </a:p>
          <a:p>
            <a:r>
              <a:rPr lang="en-US" sz="1200"/>
              <a:t>4. Go back to Step 3 if the label of any time series is updated, otherwise stop</a:t>
            </a:r>
          </a:p>
          <a:p>
            <a:endParaRPr lang="en-US" sz="12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CAB6B-720B-4899-AAD9-10259DE3D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B821-3406-42BF-A3CA-1F7E43744687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9BB71-FBB6-4CB0-9363-8DEF2A8D1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2381945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5200" y="1286932"/>
            <a:ext cx="4876800" cy="4885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3"/>
            <a:ext cx="10058400" cy="639630"/>
          </a:xfrm>
        </p:spPr>
        <p:txBody>
          <a:bodyPr>
            <a:normAutofit fontScale="90000"/>
          </a:bodyPr>
          <a:lstStyle/>
          <a:p>
            <a:r>
              <a:rPr lang="en-US" dirty="0"/>
              <a:t>Self ORGANISING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86934"/>
            <a:ext cx="6125431" cy="4885266"/>
          </a:xfrm>
        </p:spPr>
        <p:txBody>
          <a:bodyPr>
            <a:normAutofit/>
          </a:bodyPr>
          <a:lstStyle/>
          <a:p>
            <a:pPr algn="just"/>
            <a:endParaRPr lang="en-US" b="1" dirty="0"/>
          </a:p>
          <a:p>
            <a:pPr algn="just"/>
            <a:r>
              <a:rPr lang="en-US" sz="1800" b="1" dirty="0"/>
              <a:t>SOM</a:t>
            </a:r>
            <a:r>
              <a:rPr lang="en-US" sz="1800" dirty="0"/>
              <a:t> is a type of </a:t>
            </a:r>
            <a:r>
              <a:rPr lang="en-US" sz="1800" b="1" dirty="0"/>
              <a:t>artificial neural network (ANN) </a:t>
            </a:r>
            <a:r>
              <a:rPr lang="en-US" sz="1800" dirty="0"/>
              <a:t>that is trained using </a:t>
            </a:r>
            <a:r>
              <a:rPr lang="en-US" sz="1800" b="1" dirty="0"/>
              <a:t>unsupervised</a:t>
            </a:r>
            <a:r>
              <a:rPr lang="en-US" sz="1800" dirty="0"/>
              <a:t> </a:t>
            </a:r>
            <a:r>
              <a:rPr lang="en-US" sz="1800" b="1" dirty="0"/>
              <a:t>learning</a:t>
            </a:r>
            <a:r>
              <a:rPr lang="en-US" sz="1800" dirty="0"/>
              <a:t> to produce a low-dimensional(two-dimensional),discretized representation of map.</a:t>
            </a:r>
          </a:p>
          <a:p>
            <a:pPr algn="just"/>
            <a:r>
              <a:rPr lang="en-US" sz="1800" dirty="0"/>
              <a:t>It operate in two modes: training and mapping:</a:t>
            </a:r>
          </a:p>
          <a:p>
            <a:pPr lvl="1" algn="just"/>
            <a:r>
              <a:rPr lang="en-US" dirty="0"/>
              <a:t>Training builds the map using input examples</a:t>
            </a:r>
          </a:p>
          <a:p>
            <a:pPr lvl="1" algn="just"/>
            <a:r>
              <a:rPr lang="en-US" dirty="0"/>
              <a:t>Mapping classifies the new input vector</a:t>
            </a:r>
          </a:p>
          <a:p>
            <a:pPr algn="just"/>
            <a:r>
              <a:rPr lang="en-US" sz="1800" dirty="0"/>
              <a:t>SOM uses neighborhood distance to preserve topology of map and also aligning winner neuron towards the input data</a:t>
            </a:r>
          </a:p>
          <a:p>
            <a:pPr lvl="1" algn="just"/>
            <a:endParaRPr lang="en-US" sz="1600" b="1" dirty="0"/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55704-DF7C-4C51-910F-BF087A27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3C03-9897-4A3B-89D7-6D4E78B0DA54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92F04-9618-4506-82AD-B4B2DA2E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343311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19512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153988" y="538163"/>
            <a:ext cx="8505825" cy="49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3200" dirty="0"/>
          </a:p>
        </p:txBody>
      </p:sp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1069846" y="1618938"/>
            <a:ext cx="9678101" cy="443943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endParaRPr lang="en-US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>
                <a:off x="776013" y="1480440"/>
                <a:ext cx="10265766" cy="451083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507840" tIns="4761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34340" marR="0" lvl="0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  <a:tabLst/>
                </a:pPr>
                <a:r>
                  <a:rPr lang="en-US" altLang="en-US" sz="2000" dirty="0"/>
                  <a:t>Randomize the node weight vectors in a map</a:t>
                </a:r>
              </a:p>
              <a:p>
                <a:pPr marL="434340" marR="0" lvl="0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  <a:tabLst/>
                </a:pPr>
                <a:r>
                  <a:rPr lang="en-US" altLang="en-US" sz="2000" dirty="0"/>
                  <a:t>Randomly pick an input vector  {D(t)}  </a:t>
                </a:r>
              </a:p>
              <a:p>
                <a:pPr marL="434340" marR="0" lvl="0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  <a:tabLst/>
                </a:pPr>
                <a:r>
                  <a:rPr lang="en-US" altLang="en-US" sz="2000" dirty="0"/>
                  <a:t>Traverse each node in the map</a:t>
                </a:r>
              </a:p>
              <a:p>
                <a:pPr marL="891540" marR="0" lvl="1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  <a:tabLst/>
                </a:pPr>
                <a:r>
                  <a:rPr lang="en-US" altLang="en-US" sz="2000" dirty="0"/>
                  <a:t>Use the Euclidean distance  formula to find the similarity between the input vector and the map's node's weight vector</a:t>
                </a:r>
              </a:p>
              <a:p>
                <a:pPr marL="891540" marR="0" lvl="1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  <a:tabLst/>
                </a:pPr>
                <a:r>
                  <a:rPr lang="en-US" altLang="en-US" sz="2000" dirty="0"/>
                  <a:t>Track the node that produces the smallest distance (this node is the best matching unit, BMU)</a:t>
                </a:r>
              </a:p>
              <a:p>
                <a:pPr marL="434340" marR="0" lvl="0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  <a:tabLst/>
                </a:pPr>
                <a:r>
                  <a:rPr lang="en-US" altLang="en-US" sz="2000" dirty="0"/>
                  <a:t>Update the weight vectors of the nodes in the neighborhood of the BMU (including the BMU itself) by pulling them closer to the input vector</a:t>
                </a:r>
              </a:p>
              <a:p>
                <a:pPr marL="434340" marR="0" lvl="0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  <a:tabLst/>
                </a:pPr>
                <a:endParaRPr lang="en-US" altLang="en-US" sz="2000" dirty="0"/>
              </a:p>
              <a:p>
                <a:pPr marL="1348740" lvl="2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charset="0"/>
                      </a:rPr>
                      <m:t>𝑊𝑣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altLang="en-US" sz="2000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alt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altLang="en-US" sz="2000" b="0" i="1" smtClean="0">
                        <a:latin typeface="Cambria Math" charset="0"/>
                      </a:rPr>
                      <m:t>𝑊𝑣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.(</m:t>
                    </m:r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𝑊𝑣</m:t>
                    </m:r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endParaRPr lang="en-US" altLang="en-US" sz="2000" dirty="0"/>
              </a:p>
              <a:p>
                <a:pPr marL="434340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</a:pPr>
                <a:endParaRPr lang="en-US" altLang="en-US" sz="2000" dirty="0"/>
              </a:p>
              <a:p>
                <a:pPr marL="434340" indent="-45720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+mj-lt"/>
                  <a:buAutoNum type="arabicPeriod"/>
                </a:pPr>
                <a:r>
                  <a:rPr lang="en-US" altLang="en-US" sz="2000" dirty="0"/>
                  <a:t>Increase s and repeat from step 2  while s &lt;</a:t>
                </a:r>
              </a:p>
              <a:p>
                <a:pPr marL="160020" marR="0" lvl="0" indent="-18288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tabLst/>
                </a:pPr>
                <a:endParaRPr lang="en-US" altLang="en-US" sz="2000" dirty="0"/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6013" y="1480440"/>
                <a:ext cx="10265766" cy="4510835"/>
              </a:xfrm>
              <a:prstGeom prst="rect">
                <a:avLst/>
              </a:prstGeom>
              <a:blipFill rotWithShape="0">
                <a:blip r:embed="rId3"/>
                <a:stretch>
                  <a:fillRect t="-270" r="-154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19" descr="\displaystyle {D}(t)}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0" descr="\displaystyle W_{v}(s+1)=W_{v}(s)+\theta (u,v,s)\cdot \alpha (s)\cdot (D(t)-W_{v}(s))}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1" descr="https://wikimedia.org/api/rest_v1/media/math/render/svg/01d131dfd7673938b947072a13a9744fe997e63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22" descr=" &lt; \lambda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686315" y="5203782"/>
                <a:ext cx="67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315" y="5203782"/>
                <a:ext cx="67455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B2EE5-7B0B-486F-98B2-F59DD78D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B420-4B11-4D1D-B2C9-95642EF67076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CE458-9EC4-4BF1-A416-93F8D9F0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867417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44106"/>
          </a:xfrm>
        </p:spPr>
        <p:txBody>
          <a:bodyPr/>
          <a:lstStyle/>
          <a:p>
            <a:r>
              <a:rPr lang="en-US"/>
              <a:t>ADVANTAGES and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71575"/>
            <a:ext cx="10058400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Advantages</a:t>
            </a:r>
            <a:endParaRPr lang="en-US" sz="1800" b="1" u="sng" dirty="0">
              <a:solidFill>
                <a:srgbClr val="00B050"/>
              </a:solidFill>
            </a:endParaRPr>
          </a:p>
          <a:p>
            <a:pPr marL="182880"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B050"/>
                </a:solidFill>
              </a:rPr>
              <a:t>Self organized Model</a:t>
            </a:r>
          </a:p>
          <a:p>
            <a:pPr marL="182880"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B050"/>
                </a:solidFill>
              </a:rPr>
              <a:t>Responding to every input stimulus</a:t>
            </a:r>
          </a:p>
          <a:p>
            <a:pPr marL="182880"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B050"/>
                </a:solidFill>
              </a:rPr>
              <a:t>Helpful  in reducing dimensions of input data</a:t>
            </a:r>
          </a:p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Disadvantages</a:t>
            </a:r>
          </a:p>
          <a:p>
            <a:r>
              <a:rPr lang="en-US" dirty="0">
                <a:solidFill>
                  <a:srgbClr val="FF0000"/>
                </a:solidFill>
              </a:rPr>
              <a:t>1D (proven) topological ordering property does not extend to 2D</a:t>
            </a:r>
          </a:p>
          <a:p>
            <a:r>
              <a:rPr lang="en-US" dirty="0">
                <a:solidFill>
                  <a:srgbClr val="FF0000"/>
                </a:solidFill>
              </a:rPr>
              <a:t>slow training, hard to train against slowly evolving data</a:t>
            </a:r>
          </a:p>
          <a:p>
            <a:r>
              <a:rPr lang="en-US" dirty="0">
                <a:solidFill>
                  <a:srgbClr val="FF0000"/>
                </a:solidFill>
              </a:rPr>
              <a:t>not so intuitive : neurons close on the map (topological proximity) may be far away in feature space</a:t>
            </a:r>
          </a:p>
          <a:p>
            <a:r>
              <a:rPr lang="en-US" dirty="0">
                <a:solidFill>
                  <a:srgbClr val="FF0000"/>
                </a:solidFill>
              </a:rPr>
              <a:t>no generally admitted rule of thumb for the various parameters (map size, neighboring function, time evolution of the learning rate ...)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6D919-4E18-418C-9750-67F6851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BFEB-90DB-417F-8D09-FDBD93B0DABC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7505F-84EA-4671-AF99-C3AB7810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62381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0124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85875"/>
            <a:ext cx="10058400" cy="4886325"/>
          </a:xfrm>
        </p:spPr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https://en.wikipedia.org/wiki/Category:Cluster_analysis_algorithms</a:t>
            </a:r>
            <a:endParaRPr lang="en-US" dirty="0"/>
          </a:p>
          <a:p>
            <a:r>
              <a:rPr lang="en-US" dirty="0">
                <a:hlinkClick r:id="rId3"/>
              </a:rPr>
              <a:t>http://scikit-learn.org/stable/modules/clustering.html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3BD23-8063-48B9-A334-77CD40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CAA0-F689-4D55-A31F-961F88202CB3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DAD6C-224F-4F4E-9ECC-32F8EB39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010977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628650"/>
            <a:ext cx="10058400" cy="554355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000" dirty="0"/>
              <a:t>THANK YOU</a:t>
            </a:r>
            <a:r>
              <a:rPr lang="mr-IN" sz="4000" dirty="0"/>
              <a:t>…</a:t>
            </a:r>
            <a:r>
              <a:rPr lang="en-US" sz="4000" dirty="0"/>
              <a:t>.!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569D3-14C3-4B65-964D-112509D9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6EE7-952D-4577-9E21-0CD0D48DD537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0F7F6-814A-4A07-9478-8DF46366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04289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8393"/>
          </a:xfrm>
        </p:spPr>
        <p:txBody>
          <a:bodyPr/>
          <a:lstStyle/>
          <a:p>
            <a:r>
              <a:rPr lang="en-US" dirty="0"/>
              <a:t>Clusters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43025"/>
            <a:ext cx="10058400" cy="4829175"/>
          </a:xfrm>
        </p:spPr>
        <p:txBody>
          <a:bodyPr/>
          <a:lstStyle/>
          <a:p>
            <a:r>
              <a:rPr lang="en-US" dirty="0"/>
              <a:t> Distance</a:t>
            </a:r>
          </a:p>
          <a:p>
            <a:pPr lvl="1"/>
            <a:r>
              <a:rPr lang="en-US" dirty="0"/>
              <a:t>K-Means(Euclidean)</a:t>
            </a:r>
          </a:p>
          <a:p>
            <a:pPr lvl="1"/>
            <a:r>
              <a:rPr lang="en-US" dirty="0"/>
              <a:t>Hierarchical(Pair-wise distance)</a:t>
            </a:r>
          </a:p>
          <a:p>
            <a:r>
              <a:rPr lang="en-US" dirty="0"/>
              <a:t>Distribution</a:t>
            </a:r>
          </a:p>
          <a:p>
            <a:pPr lvl="1"/>
            <a:r>
              <a:rPr lang="en-US" dirty="0"/>
              <a:t>Expectation Maximization(Likelihood)</a:t>
            </a:r>
          </a:p>
          <a:p>
            <a:r>
              <a:rPr lang="en-US" dirty="0"/>
              <a:t>Connectivity</a:t>
            </a:r>
          </a:p>
          <a:p>
            <a:pPr lvl="1"/>
            <a:r>
              <a:rPr lang="en-US" dirty="0"/>
              <a:t>DBScan(Neighborhood distance)</a:t>
            </a:r>
          </a:p>
          <a:p>
            <a:pPr lvl="1"/>
            <a:r>
              <a:rPr lang="en-US" dirty="0"/>
              <a:t>Spectral(Nearest Neighbor)</a:t>
            </a:r>
          </a:p>
          <a:p>
            <a:r>
              <a:rPr lang="en-US" dirty="0"/>
              <a:t>Neural Model</a:t>
            </a:r>
          </a:p>
          <a:p>
            <a:pPr lvl="1"/>
            <a:r>
              <a:rPr lang="en-US" dirty="0"/>
              <a:t>SOM</a:t>
            </a:r>
          </a:p>
          <a:p>
            <a:pPr lvl="1"/>
            <a:r>
              <a:rPr lang="en-US" dirty="0"/>
              <a:t>Conditional Random Field(Probability)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03046-78FE-4C0E-A38E-3B8B5C11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271DD-7189-433B-8D8C-79637EF4C0C0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B6E86-C12A-4BC4-881B-F13C972E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5814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646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K-MEANS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9848" y="1300163"/>
            <a:ext cx="10058400" cy="487203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k</a:t>
            </a:r>
            <a:r>
              <a:rPr lang="en-US" dirty="0"/>
              <a:t>-</a:t>
            </a:r>
            <a:r>
              <a:rPr lang="en-US" b="1" dirty="0"/>
              <a:t>means clustering</a:t>
            </a:r>
            <a:r>
              <a:rPr lang="en-US" dirty="0"/>
              <a:t>, is an iterative, data-partitioning </a:t>
            </a:r>
          </a:p>
          <a:p>
            <a:pPr marL="0" indent="0" algn="just">
              <a:buNone/>
            </a:pPr>
            <a:r>
              <a:rPr lang="en-US" dirty="0"/>
              <a:t>algorithm that assigns n observations to exactly </a:t>
            </a:r>
          </a:p>
          <a:p>
            <a:pPr marL="0" indent="0" algn="just">
              <a:buNone/>
            </a:pPr>
            <a:r>
              <a:rPr lang="en-US" dirty="0"/>
              <a:t>one of </a:t>
            </a:r>
            <a:r>
              <a:rPr lang="en-US" b="1" dirty="0"/>
              <a:t>k clusters</a:t>
            </a:r>
            <a:r>
              <a:rPr lang="en-US" dirty="0"/>
              <a:t> defined by centroids.</a:t>
            </a:r>
          </a:p>
          <a:p>
            <a:pPr marL="0" indent="0" algn="just">
              <a:buNone/>
            </a:pPr>
            <a:r>
              <a:rPr lang="en-US" dirty="0"/>
              <a:t>here </a:t>
            </a:r>
            <a:r>
              <a:rPr lang="en-US" b="1" dirty="0"/>
              <a:t>k</a:t>
            </a:r>
            <a:r>
              <a:rPr lang="en-US" dirty="0"/>
              <a:t> is chosen before the algorithm starts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306" y="1732288"/>
            <a:ext cx="3907824" cy="2050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306" y="4182939"/>
            <a:ext cx="4113086" cy="1764220"/>
          </a:xfrm>
          <a:prstGeom prst="rect">
            <a:avLst/>
          </a:prstGeom>
        </p:spPr>
      </p:pic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935070"/>
              </p:ext>
            </p:extLst>
          </p:nvPr>
        </p:nvGraphicFramePr>
        <p:xfrm>
          <a:off x="2322386" y="4333814"/>
          <a:ext cx="3776662" cy="60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Equation" r:id="rId6" imgW="1600200" imgH="431800" progId="Equation.3">
                  <p:embed/>
                </p:oleObj>
              </mc:Choice>
              <mc:Fallback>
                <p:oleObj name="Equation" r:id="rId6" imgW="1600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386" y="4333814"/>
                        <a:ext cx="3776662" cy="602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187917"/>
              </p:ext>
            </p:extLst>
          </p:nvPr>
        </p:nvGraphicFramePr>
        <p:xfrm>
          <a:off x="2553842" y="3060373"/>
          <a:ext cx="2984471" cy="539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Equation" r:id="rId8" imgW="1447172" imgH="253890" progId="Equation.3">
                  <p:embed/>
                </p:oleObj>
              </mc:Choice>
              <mc:Fallback>
                <p:oleObj name="Equation" r:id="rId8" imgW="1447172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842" y="3060373"/>
                        <a:ext cx="2984471" cy="539566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97012" y="3782829"/>
            <a:ext cx="298447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GB" sz="2000" dirty="0"/>
              <a:t>e.g., Euclidean distance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C8902-931F-4C39-A02C-1B72686B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6A7D-1FF6-4860-B2AE-8F97EA238B56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90AAD-7A3D-4E0E-B351-0E55BE50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21426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44118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43050"/>
            <a:ext cx="10058400" cy="4629150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en-US" altLang="en-US" dirty="0"/>
              <a:t>Given the cluster number K:</a:t>
            </a:r>
          </a:p>
          <a:p>
            <a:pPr marL="0" indent="0" algn="just">
              <a:buNone/>
              <a:defRPr/>
            </a:pPr>
            <a:r>
              <a:rPr lang="en-US" altLang="en-US" dirty="0"/>
              <a:t>The K-means  algorithm is carried out in three steps after initialization:</a:t>
            </a:r>
            <a:endParaRPr lang="en-GB" dirty="0"/>
          </a:p>
          <a:p>
            <a:pPr marL="0" indent="0" algn="just">
              <a:buNone/>
              <a:defRPr/>
            </a:pPr>
            <a:r>
              <a:rPr lang="en-GB" dirty="0"/>
              <a:t>Initialization: set seed points (randomly)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GB" dirty="0"/>
              <a:t>Assign each object to the cluster of the nearest seed point measured with a specific distance metric(typically Euclidean distance)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GB" dirty="0"/>
              <a:t>Compute new seed points as the centroids of the clusters of the current partition (the centroid is the centre, i.e., mean point, of the cluster)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GB" dirty="0"/>
              <a:t>Go back to Step 1), stop when no more new assignment (i.e., membership in each cluster no longer changes)</a:t>
            </a:r>
          </a:p>
          <a:p>
            <a:pPr marL="457200" indent="-457200" defTabSz="1042988">
              <a:buFont typeface="+mj-lt"/>
              <a:buAutoNum type="arabicParenR"/>
              <a:defRPr/>
            </a:pPr>
            <a:endParaRPr lang="en-GB" sz="1800" dirty="0">
              <a:latin typeface="Tahoma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FEF77-9913-4B47-827E-7B853700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753D-4017-4B98-ABD1-94DEF1ADC184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0397F-B42F-46C6-BB97-A287E4DD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40727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29818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and DISADVANATAGES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14450"/>
            <a:ext cx="10058400" cy="4857750"/>
          </a:xfrm>
        </p:spPr>
        <p:txBody>
          <a:bodyPr/>
          <a:lstStyle/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b="1" u="sng" dirty="0"/>
              <a:t>Advantages</a:t>
            </a:r>
          </a:p>
          <a:p>
            <a:pPr algn="just">
              <a:buFont typeface="Wingdings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If variables are huge, then  K-Means is computationally faster if we keep k small</a:t>
            </a:r>
          </a:p>
          <a:p>
            <a:pPr algn="just">
              <a:buFont typeface="Wingdings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 K-Means produce tighter clusters than hierarchical clustering, especially if the clusters are globular</a:t>
            </a:r>
          </a:p>
          <a:p>
            <a:pPr marL="0" indent="0" algn="just">
              <a:buNone/>
            </a:pPr>
            <a:r>
              <a:rPr lang="en-US" b="1" u="sng" dirty="0"/>
              <a:t>Disadvantages</a:t>
            </a:r>
          </a:p>
          <a:p>
            <a:pPr algn="just"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Sensitive to initial condition(k, no. of iterations)</a:t>
            </a:r>
          </a:p>
          <a:p>
            <a:pPr algn="just"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Clusters are circular in shape since distance is measurement</a:t>
            </a:r>
          </a:p>
          <a:p>
            <a:pPr algn="just"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Outliers pull centroid away from the real one</a:t>
            </a:r>
          </a:p>
          <a:p>
            <a:pPr algn="just"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K must be determined before hand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01CE3-3FAE-4169-876F-B5E95F3E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FDA0-AEC8-428C-8C9D-4531EFEC5C39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BD640-78CF-4BBB-B362-AA94182E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24068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012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EXPECTATION MAXIMISATION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934" y="1314450"/>
            <a:ext cx="10960227" cy="48863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It is an iterative method to find maximum likelihood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estimates of parameters where the model depends 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unobserved latent variables</a:t>
            </a:r>
          </a:p>
          <a:p>
            <a:pPr marL="0" indent="0">
              <a:buNone/>
            </a:pPr>
            <a:r>
              <a:rPr lang="en-US" dirty="0"/>
              <a:t>The EM iteration alternates between performing an </a:t>
            </a:r>
          </a:p>
          <a:p>
            <a:pPr marL="0" indent="0">
              <a:buNone/>
            </a:pPr>
            <a:r>
              <a:rPr lang="en-US" b="1" dirty="0"/>
              <a:t>Expectation (E) 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creates a function for the expectation of the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log-likelihood  evaluated using the current estimate for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the parameters and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Maximization (M):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It computes parameters maximizing the expected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log-likelihood found on the E step. These parameter-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estimates are then used to determine the distribution of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the latent variables in the next E step.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66017" y="5365242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 Clustering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38" y="1285875"/>
            <a:ext cx="4269486" cy="21737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38" y="3592740"/>
            <a:ext cx="4269486" cy="24749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7" y="4003687"/>
            <a:ext cx="5913438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4" y="5710237"/>
            <a:ext cx="6110479" cy="3574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F0104-689F-4AB4-9558-B7902312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992D-6D40-45B3-9481-755A1DE2AD89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26AD7-2474-4E82-899F-D809B1FA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1127200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29806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214438"/>
                <a:ext cx="10058400" cy="4957762"/>
              </a:xfrm>
            </p:spPr>
            <p:txBody>
              <a:bodyPr/>
              <a:lstStyle/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First, initialize the parameters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to some random values.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probability of each possible value of Z, given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Then, use the just-computed values of  Z to compute a better estimate for the parameters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Iterate steps 2 and 3 until convergence.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algorithm as just described monotonically approaches a local minimum of the cost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214438"/>
                <a:ext cx="10058400" cy="4957762"/>
              </a:xfrm>
              <a:blipFill rotWithShape="0"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8102413" y="2128839"/>
                <a:ext cx="10272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02413" y="2128839"/>
                <a:ext cx="1027297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2596963" y="2767014"/>
                <a:ext cx="10272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96963" y="2767014"/>
                <a:ext cx="1027297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F7EFD-DF6F-4DA5-B5C0-55DA0814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00216-7AD3-4621-A37F-E3CD4D41A086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7B6C-20E5-4379-AFF2-B1BAAD96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23065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29806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14438"/>
            <a:ext cx="10058400" cy="4957762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Advantages</a:t>
            </a:r>
          </a:p>
          <a:p>
            <a:r>
              <a:rPr lang="en-US" dirty="0">
                <a:solidFill>
                  <a:srgbClr val="00B050"/>
                </a:solidFill>
              </a:rPr>
              <a:t>Likelihood is guaranteed to increase for each iteration</a:t>
            </a:r>
          </a:p>
          <a:p>
            <a:r>
              <a:rPr lang="en-US" dirty="0">
                <a:solidFill>
                  <a:srgbClr val="00B050"/>
                </a:solidFill>
              </a:rPr>
              <a:t> Is a derivative-free optimizer</a:t>
            </a:r>
          </a:p>
          <a:p>
            <a:r>
              <a:rPr lang="en-US" dirty="0">
                <a:solidFill>
                  <a:srgbClr val="00B050"/>
                </a:solidFill>
              </a:rPr>
              <a:t> Is fast if analytical expressions for the M-step are available</a:t>
            </a:r>
          </a:p>
          <a:p>
            <a:r>
              <a:rPr lang="en-US" dirty="0">
                <a:solidFill>
                  <a:srgbClr val="00B050"/>
                </a:solidFill>
              </a:rPr>
              <a:t>Parameter constraints are often dealt with implicitly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Disadvantages</a:t>
            </a:r>
          </a:p>
          <a:p>
            <a:r>
              <a:rPr lang="en-US" dirty="0">
                <a:solidFill>
                  <a:srgbClr val="FF0000"/>
                </a:solidFill>
              </a:rPr>
              <a:t>Slow convergence</a:t>
            </a:r>
          </a:p>
          <a:p>
            <a:r>
              <a:rPr lang="en-US" dirty="0">
                <a:solidFill>
                  <a:srgbClr val="FF0000"/>
                </a:solidFill>
              </a:rPr>
              <a:t>Requires both forward and backward probabilities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14746-AF36-4E77-AA75-70BDD1EB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12D8-571E-4407-ABA9-6E67A00D10A4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7BC44-8AC7-4348-8E98-026EB2E6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RohithKumar Nagulapati</a:t>
            </a:r>
          </a:p>
        </p:txBody>
      </p:sp>
    </p:spTree>
    <p:extLst>
      <p:ext uri="{BB962C8B-B14F-4D97-AF65-F5344CB8AC3E}">
        <p14:creationId xmlns:p14="http://schemas.microsoft.com/office/powerpoint/2010/main" val="2017676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pagestyle{empty}&#10;\begin{document}&#10;\begin{enumerate}&#10;\item Construct a similarity graph and compute the unnormalized graph\\&#10;Laplacian $L$.&#10;\item Compute the $k$ smallest eigenvectors $u_1,\:u_2,\:\cdots,\:u_k$ of $L$.&#10;\item Let $U = [ \:u_1\:u_2\:\cdots\:u_k\: ] \in \mathbb{R}^{n \times k}$.&#10;\item Let $y_i \in \mathbb{R}^{k}$ be the vector corresponding to the $i$th row of $U$.&#10;\begin{displaymath}&#10;U =  \left[&#10;\begin{array}{cccc}&#10;u_{11} &amp; u_{12} &amp; \cdots &amp; u_{1k} \\&#10;u_{21} &amp; u_{22} &amp; \cdots &amp; u_{2k} \\&#10;\vdots &amp; \vdots &amp; \ddots &amp; \vdots \\&#10;u_{n1} &amp; u_{n2} &amp; \cdots &amp; u_{nk}&#10;\end{array} \right]&#10;= \left[\:&#10;\begin{array}{c} &#10;y_1^T \\ y_2^T \\ \vdots \\ y_n^T&#10;\end{array}&#10;\: \right]&#10;\end{displaymath}&#10;\item Thinking of $y_i$'s as points in $\mathbb{R}^k$, cluster them with $k$-means algorithms.&#10;\end{enumerate}&#10;\end{document}"/>
  <p:tag name="IGUANATEXSIZE" val="1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6126</TotalTime>
  <Words>1048</Words>
  <Application>Microsoft Office PowerPoint</Application>
  <PresentationFormat>Widescreen</PresentationFormat>
  <Paragraphs>305</Paragraphs>
  <Slides>25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Rockwell</vt:lpstr>
      <vt:lpstr>Rockwell Condensed</vt:lpstr>
      <vt:lpstr>Rockwell Extra Bold</vt:lpstr>
      <vt:lpstr>Tahoma</vt:lpstr>
      <vt:lpstr>Wingdings</vt:lpstr>
      <vt:lpstr>Wood Type</vt:lpstr>
      <vt:lpstr>Equation</vt:lpstr>
      <vt:lpstr>Clustering</vt:lpstr>
      <vt:lpstr>CLUSTERING</vt:lpstr>
      <vt:lpstr>Clusters TAXONOMY</vt:lpstr>
      <vt:lpstr>K-MEANS</vt:lpstr>
      <vt:lpstr>Algorithm</vt:lpstr>
      <vt:lpstr>ADVANTAGES and DISADVANATAGES</vt:lpstr>
      <vt:lpstr>EXPECTATION MAXIMISATION</vt:lpstr>
      <vt:lpstr>ALGORITHM</vt:lpstr>
      <vt:lpstr>ADVANTAGEs AND DISADVANTAGEs</vt:lpstr>
      <vt:lpstr>SPECTRAL CLUSTERING</vt:lpstr>
      <vt:lpstr>ALGORITHM</vt:lpstr>
      <vt:lpstr>Advantages AND DISADVANTAGES</vt:lpstr>
      <vt:lpstr>DENSITY BASED CLUSTERING</vt:lpstr>
      <vt:lpstr>DBSCAN ALGORITHM</vt:lpstr>
      <vt:lpstr>ADVANTAGES AND DISADVANTAGES</vt:lpstr>
      <vt:lpstr>HIERARCHICAL CLUSTERING </vt:lpstr>
      <vt:lpstr>AGGLOMERATIVE Algorithm</vt:lpstr>
      <vt:lpstr>ADVANTAGES and DISAVANATGES</vt:lpstr>
      <vt:lpstr>Conditional Random Field</vt:lpstr>
      <vt:lpstr>ALGORITHM</vt:lpstr>
      <vt:lpstr>Self ORGANISING MAP</vt:lpstr>
      <vt:lpstr>Algorithm</vt:lpstr>
      <vt:lpstr>ADVANTAGES and DISADVANTAGES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Nagulapati, Rohithkumar (UMKC-Student)</dc:creator>
  <cp:lastModifiedBy>Chandra Shekar, Mayanka (UMKC-Student)</cp:lastModifiedBy>
  <cp:revision>92</cp:revision>
  <dcterms:created xsi:type="dcterms:W3CDTF">2017-10-21T01:56:03Z</dcterms:created>
  <dcterms:modified xsi:type="dcterms:W3CDTF">2019-03-11T16:14:43Z</dcterms:modified>
</cp:coreProperties>
</file>